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65" r:id="rId4"/>
    <p:sldId id="268" r:id="rId5"/>
    <p:sldId id="257" r:id="rId6"/>
    <p:sldId id="259" r:id="rId7"/>
    <p:sldId id="266" r:id="rId8"/>
    <p:sldId id="260" r:id="rId9"/>
    <p:sldId id="271" r:id="rId10"/>
    <p:sldId id="272" r:id="rId11"/>
    <p:sldId id="270" r:id="rId12"/>
    <p:sldId id="263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277" autoAdjust="0"/>
  </p:normalViewPr>
  <p:slideViewPr>
    <p:cSldViewPr>
      <p:cViewPr varScale="1">
        <p:scale>
          <a:sx n="65" d="100"/>
          <a:sy n="65" d="100"/>
        </p:scale>
        <p:origin x="195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3B08B-146B-435B-AB4A-9E0E40463997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D4B97-F232-43C7-8EAA-CF471F2321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2465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Voorstellen,</a:t>
            </a:r>
          </a:p>
          <a:p>
            <a:pPr lvl="0"/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jaar BN.</a:t>
            </a:r>
          </a:p>
          <a:p>
            <a:pPr lvl="0"/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 Delft</a:t>
            </a:r>
          </a:p>
          <a:p>
            <a:pPr lvl="0"/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jaar techniek</a:t>
            </a:r>
          </a:p>
          <a:p>
            <a:pPr lvl="0"/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 jaar risico en contractmanagement</a:t>
            </a:r>
          </a:p>
          <a:p>
            <a:pPr lvl="0"/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 richten op samenwerken</a:t>
            </a:r>
          </a:p>
          <a:p>
            <a:pPr lvl="0"/>
            <a:endParaRPr lang="nl-NL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Opleiding</a:t>
            </a:r>
          </a:p>
          <a:p>
            <a:pPr lvl="0"/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Kromhout aanleiding tot dit onderwerp</a:t>
            </a:r>
          </a:p>
          <a:p>
            <a:pPr lvl="0"/>
            <a:endParaRPr lang="nl-NL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Opleiding gevolgd.</a:t>
            </a: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buurtbemiddelaar.</a:t>
            </a:r>
          </a:p>
          <a:p>
            <a:pPr lvl="0"/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Vandaag</a:t>
            </a:r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Wat is </a:t>
            </a:r>
            <a:r>
              <a:rPr lang="nl-N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mediation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</a:p>
          <a:p>
            <a:pPr lvl="0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 zoude we ervan</a:t>
            </a:r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kunnen gebruiken beter samenwerking binnen BN .</a:t>
            </a: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</a:t>
            </a:r>
            <a:r>
              <a:rPr lang="nl-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mechanismes</a:t>
            </a:r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D4B97-F232-43C7-8EAA-CF471F23218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3885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 was het laatste persoonlijk en zakelijk conflict waarin je zat?</a:t>
            </a:r>
          </a:p>
          <a:p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het opgelost? Hoe? Moest er iemand bij komen? Duurde het lang? Had de oplossing er sneller kunnen zijn? Hoe is jullie relatie nu? </a:t>
            </a:r>
          </a:p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dirty="0"/>
              <a:t>Conflicten</a:t>
            </a:r>
            <a:r>
              <a:rPr lang="nl-NL" baseline="0" dirty="0"/>
              <a:t> meiden of omarmen is beter dan ze in stand te houden.</a:t>
            </a:r>
          </a:p>
          <a:p>
            <a:endParaRPr lang="nl-NL" baseline="0" dirty="0"/>
          </a:p>
          <a:p>
            <a:r>
              <a:rPr lang="nl-NL" baseline="0" dirty="0"/>
              <a:t>Voorkomen of omarmen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D4B97-F232-43C7-8EAA-CF471F23218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9308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D4B97-F232-43C7-8EAA-CF471F23218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5568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D4B97-F232-43C7-8EAA-CF471F23218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8007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Tussen</a:t>
            </a:r>
            <a:r>
              <a:rPr lang="nl-NL" baseline="0" dirty="0"/>
              <a:t> partijen conflict oplossen</a:t>
            </a:r>
          </a:p>
          <a:p>
            <a:endParaRPr lang="nl-NL" baseline="0" dirty="0"/>
          </a:p>
          <a:p>
            <a:r>
              <a:rPr lang="nl-NL" baseline="0" dirty="0" err="1"/>
              <a:t>Bovenpartijen</a:t>
            </a:r>
            <a:r>
              <a:rPr lang="nl-NL" baseline="0" dirty="0"/>
              <a:t>.</a:t>
            </a:r>
          </a:p>
          <a:p>
            <a:endParaRPr lang="nl-NL" baseline="0" dirty="0"/>
          </a:p>
          <a:p>
            <a:r>
              <a:rPr lang="nl-NL" baseline="0" dirty="0"/>
              <a:t>het gaat over gedrag van mensen en hoe ze reageren op situaties</a:t>
            </a:r>
          </a:p>
          <a:p>
            <a:endParaRPr lang="nl-NL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 was het laatste persoonlijk en zakelijk conflict waarin je zat?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D4B97-F232-43C7-8EAA-CF471F23218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0649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Tussen</a:t>
            </a:r>
            <a:r>
              <a:rPr lang="nl-NL" baseline="0" dirty="0"/>
              <a:t> partijen conflict oplossen</a:t>
            </a:r>
          </a:p>
          <a:p>
            <a:endParaRPr lang="nl-NL" baseline="0" dirty="0"/>
          </a:p>
          <a:p>
            <a:r>
              <a:rPr lang="nl-NL" baseline="0" dirty="0" err="1"/>
              <a:t>Bovenpartijen</a:t>
            </a:r>
            <a:r>
              <a:rPr lang="nl-NL" baseline="0" dirty="0"/>
              <a:t>.</a:t>
            </a:r>
          </a:p>
          <a:p>
            <a:endParaRPr lang="nl-NL" baseline="0" dirty="0"/>
          </a:p>
          <a:p>
            <a:r>
              <a:rPr lang="nl-NL" baseline="0" dirty="0"/>
              <a:t>het gaat over gedrag van mensen en hoe ze reageren op situaties</a:t>
            </a:r>
          </a:p>
          <a:p>
            <a:endParaRPr lang="nl-NL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 was het laatste persoonlijk en zakelijk conflict waarin je zat?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D4B97-F232-43C7-8EAA-CF471F23218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7508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Tussen</a:t>
            </a:r>
            <a:r>
              <a:rPr lang="nl-NL" baseline="0" dirty="0"/>
              <a:t> partijen conflict oplossen</a:t>
            </a:r>
          </a:p>
          <a:p>
            <a:endParaRPr lang="nl-NL" baseline="0" dirty="0"/>
          </a:p>
          <a:p>
            <a:r>
              <a:rPr lang="nl-NL" baseline="0" dirty="0" err="1"/>
              <a:t>Bovenpartijen</a:t>
            </a:r>
            <a:r>
              <a:rPr lang="nl-NL" baseline="0" dirty="0"/>
              <a:t>.</a:t>
            </a:r>
          </a:p>
          <a:p>
            <a:endParaRPr lang="nl-NL" baseline="0" dirty="0"/>
          </a:p>
          <a:p>
            <a:r>
              <a:rPr lang="nl-NL" baseline="0" dirty="0"/>
              <a:t>het gaat over gedrag van mensen en hoe ze reageren op situaties</a:t>
            </a:r>
          </a:p>
          <a:p>
            <a:endParaRPr lang="nl-NL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 was het laatste persoonlijk en zakelijk conflict waarin je zat?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D4B97-F232-43C7-8EAA-CF471F232183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6535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Tussen</a:t>
            </a:r>
            <a:r>
              <a:rPr lang="nl-NL" baseline="0" dirty="0"/>
              <a:t> partijen conflict oplossen</a:t>
            </a:r>
          </a:p>
          <a:p>
            <a:endParaRPr lang="nl-NL" baseline="0" dirty="0"/>
          </a:p>
          <a:p>
            <a:r>
              <a:rPr lang="nl-NL" baseline="0" dirty="0" err="1"/>
              <a:t>Bovenpartijen</a:t>
            </a:r>
            <a:r>
              <a:rPr lang="nl-NL" baseline="0" dirty="0"/>
              <a:t>.</a:t>
            </a:r>
          </a:p>
          <a:p>
            <a:endParaRPr lang="nl-NL" baseline="0" dirty="0"/>
          </a:p>
          <a:p>
            <a:r>
              <a:rPr lang="nl-NL" baseline="0" dirty="0"/>
              <a:t>het gaat over gedrag van mensen en hoe ze reageren op situaties</a:t>
            </a:r>
          </a:p>
          <a:p>
            <a:endParaRPr lang="nl-NL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 was het laatste persoonlijk en zakelijk conflict waarin je zat?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D4B97-F232-43C7-8EAA-CF471F232183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5333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027099B-ADBC-42EB-95BC-0E9909C37D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3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722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6582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160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9067633-90E5-44FB-8ABE-08B35764CD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03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29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4904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60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1197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5091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246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396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980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DDACF-A802-4FFB-BC33-2EC6CC997574}" type="datetimeFigureOut">
              <a:rPr lang="nl-NL" smtClean="0"/>
              <a:t>20-4-2018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60F76-CEFF-4098-B886-051E16108E7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478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rk@bouwtafel.n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503" y="3111103"/>
            <a:ext cx="8882945" cy="1470025"/>
          </a:xfrm>
        </p:spPr>
        <p:txBody>
          <a:bodyPr/>
          <a:lstStyle/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“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bouwgeschillen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oplossen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”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39857" y="4509120"/>
            <a:ext cx="6400800" cy="1752600"/>
          </a:xfrm>
        </p:spPr>
        <p:txBody>
          <a:bodyPr/>
          <a:lstStyle/>
          <a:p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www.bouwmediators.nl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338657" y="5609813"/>
            <a:ext cx="2050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Ir. Mark Raming</a:t>
            </a:r>
          </a:p>
          <a:p>
            <a:r>
              <a:rPr lang="nl-NL" dirty="0">
                <a:hlinkClick r:id="rId3"/>
              </a:rPr>
              <a:t>mark@bouwtafel.nl</a:t>
            </a:r>
            <a:endParaRPr lang="nl-NL" dirty="0"/>
          </a:p>
          <a:p>
            <a:r>
              <a:rPr lang="nl-NL" dirty="0"/>
              <a:t>www.bouwtafel.nl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DA6DC35-B449-4B3C-B574-8767A93C969C}"/>
              </a:ext>
            </a:extLst>
          </p:cNvPr>
          <p:cNvSpPr txBox="1"/>
          <p:nvPr/>
        </p:nvSpPr>
        <p:spPr>
          <a:xfrm>
            <a:off x="5638225" y="5609813"/>
            <a:ext cx="2131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Ing. Niels </a:t>
            </a:r>
            <a:r>
              <a:rPr lang="nl-NL" dirty="0" err="1"/>
              <a:t>Menijn</a:t>
            </a:r>
            <a:endParaRPr lang="nl-NL" dirty="0"/>
          </a:p>
          <a:p>
            <a:r>
              <a:rPr lang="nl-NL" dirty="0"/>
              <a:t>niels@pcbconsult.nl 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B54B1112-B685-466F-968C-670514DB95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437" y="1700808"/>
            <a:ext cx="3805075" cy="163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772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062242"/>
            <a:ext cx="8229600" cy="1143000"/>
          </a:xfrm>
        </p:spPr>
        <p:txBody>
          <a:bodyPr/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Casus Onderhoudscontract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4256" y="2389777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A7CD1DF-8FC9-46F6-BBA0-8D72C86F1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84246"/>
            <a:ext cx="3744416" cy="275696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48886ED-5988-46BB-B3FB-60FFC1C2A2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648424"/>
            <a:ext cx="2699688" cy="198205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F53F948-EE1E-4959-92AF-F0F7999377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898980"/>
            <a:ext cx="3341440" cy="2506080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597FF33E-5B35-447A-A8D0-85134B8772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761" y="4648424"/>
            <a:ext cx="2699688" cy="202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34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0622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Casus Gasaansluiting nieuwe woonwijk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2303561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OG Verduurzaming wil </a:t>
            </a:r>
            <a:r>
              <a:rPr lang="nl-NL" dirty="0" err="1"/>
              <a:t>gasloos</a:t>
            </a:r>
            <a:r>
              <a:rPr lang="nl-NL" dirty="0"/>
              <a:t> imago!</a:t>
            </a:r>
          </a:p>
          <a:p>
            <a:r>
              <a:rPr lang="nl-NL" dirty="0"/>
              <a:t>ON startklaar voor verkoop, geen hogere kosten en vertraging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Oplossing: </a:t>
            </a:r>
          </a:p>
          <a:p>
            <a:pPr marL="0" indent="0">
              <a:buNone/>
            </a:pPr>
            <a:r>
              <a:rPr lang="nl-NL" dirty="0"/>
              <a:t>Compensatie voor </a:t>
            </a:r>
          </a:p>
          <a:p>
            <a:pPr marL="0" indent="0">
              <a:buNone/>
            </a:pPr>
            <a:r>
              <a:rPr lang="nl-NL" dirty="0"/>
              <a:t>aanpassen ontwerp </a:t>
            </a:r>
          </a:p>
          <a:p>
            <a:pPr marL="0" indent="0">
              <a:buNone/>
            </a:pPr>
            <a:r>
              <a:rPr lang="nl-NL" dirty="0"/>
              <a:t>zonder gas, geen </a:t>
            </a:r>
          </a:p>
          <a:p>
            <a:pPr marL="0" indent="0">
              <a:buNone/>
            </a:pPr>
            <a:r>
              <a:rPr lang="nl-NL" dirty="0"/>
              <a:t>vertraging opgelopen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9359C65-C17B-4603-9726-87093F0A6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573016"/>
            <a:ext cx="451485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748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204864"/>
            <a:ext cx="5328592" cy="33397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717032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nl-NL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“Zonder wrijving  geen glans”</a:t>
            </a:r>
            <a:br>
              <a:rPr lang="nl-NL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nl-NL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nl-NL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nl-NL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nl-NL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nl-NL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nl-NL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dank! www.bouwmediators.nl</a:t>
            </a:r>
            <a:br>
              <a:rPr lang="nl-NL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nl-NL" b="1" dirty="0">
                <a:solidFill>
                  <a:schemeClr val="accent1">
                    <a:lumMod val="75000"/>
                  </a:schemeClr>
                </a:solidFill>
              </a:rPr>
            </a:br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151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D7435D-A2F6-47D2-AB1B-467C9BA69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Ervaringen met Geschillen?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2B23B47-7C20-4FF2-8385-646F7EA607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07" y="2053988"/>
            <a:ext cx="2822298" cy="1769998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DCAA8547-E388-46BB-A71A-0D017C735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658817"/>
            <a:ext cx="3168352" cy="1916467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E3FC4DA7-EA9F-44C7-AF62-7CE4BFA327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3224" y="3108635"/>
            <a:ext cx="2493480" cy="3749365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E67C0D2B-0ADB-4EAD-B27B-CC09D3506F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6869" y="2547594"/>
            <a:ext cx="3302233" cy="276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284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Consequenties van geschil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604006"/>
              </p:ext>
            </p:extLst>
          </p:nvPr>
        </p:nvGraphicFramePr>
        <p:xfrm>
          <a:off x="899592" y="2276874"/>
          <a:ext cx="7488832" cy="4104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3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Kosten/Nadelen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chemeClr val="tx1"/>
                          </a:solidFill>
                          <a:effectLst/>
                        </a:rPr>
                        <a:t>Vermeende Baten</a:t>
                      </a:r>
                      <a:endParaRPr lang="nl-NL" sz="2000" dirty="0">
                        <a:solidFill>
                          <a:schemeClr val="tx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6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Tijd </a:t>
                      </a:r>
                      <a:br>
                        <a:rPr lang="nl-NL" sz="2000" dirty="0">
                          <a:effectLst/>
                        </a:rPr>
                      </a:br>
                      <a:r>
                        <a:rPr lang="nl-NL" sz="2000" dirty="0">
                          <a:effectLst/>
                        </a:rPr>
                        <a:t>(vertraging, verspilde manuren)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Bang om gezichtsverlies te lijden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Relatie / Vertrouwen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Positie verlies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Frustratie “Gelijk willen!!”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Gelijk hebben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Sfeer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Erkenning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193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Geld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Verandering tegenhouden (onbekend maakt onbemind)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Imago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Macht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Mislopen succes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Aandacht</a:t>
                      </a:r>
                      <a:endParaRPr lang="nl-NL" sz="2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9270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D7435D-A2F6-47D2-AB1B-467C9BA69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7848"/>
            <a:ext cx="8229600" cy="1143000"/>
          </a:xfrm>
        </p:spPr>
        <p:txBody>
          <a:bodyPr/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Kan het anders?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6186A7A3-6286-43BF-97FE-02486BBB2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385" y="4149080"/>
            <a:ext cx="4160420" cy="2405891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8E06A4DE-17C4-46A2-921A-B2EF7DBD8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77" y="1916832"/>
            <a:ext cx="3863675" cy="2173848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B308FE12-B463-4C98-8BC8-7C01B0DDF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758" y="1949149"/>
            <a:ext cx="2800399" cy="3991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691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7467" y="989856"/>
            <a:ext cx="8229600" cy="1143000"/>
          </a:xfrm>
        </p:spPr>
        <p:txBody>
          <a:bodyPr/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Wat is </a:t>
            </a:r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Mediation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0264" y="19797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Een vorm van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bemiddeling</a:t>
            </a:r>
            <a:r>
              <a:rPr lang="nl-NL" b="1" dirty="0">
                <a:solidFill>
                  <a:srgbClr val="00B0F0"/>
                </a:solidFill>
              </a:rPr>
              <a:t> </a:t>
            </a:r>
            <a:r>
              <a:rPr lang="nl-NL" dirty="0"/>
              <a:t>in conflicten, waarbij een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neutrale</a:t>
            </a:r>
            <a:r>
              <a:rPr lang="nl-NL" dirty="0"/>
              <a:t> bemiddelingsdeskundige, de mediator, de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communicatie</a:t>
            </a:r>
            <a:r>
              <a:rPr lang="nl-NL" dirty="0"/>
              <a:t> en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onderhandelingen tussen partijen </a:t>
            </a:r>
            <a:r>
              <a:rPr lang="nl-NL" dirty="0"/>
              <a:t>begeleidt om vanuit hun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werkelijke belangen </a:t>
            </a:r>
            <a:r>
              <a:rPr lang="nl-NL" dirty="0"/>
              <a:t>tot een gezamenlijk gedragen en voor ieder van hen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optimale besluitvorming </a:t>
            </a:r>
            <a:r>
              <a:rPr lang="nl-NL" dirty="0"/>
              <a:t>te komen.</a:t>
            </a:r>
          </a:p>
          <a:p>
            <a:pPr marL="0" indent="0">
              <a:buNone/>
            </a:pPr>
            <a:r>
              <a:rPr lang="nl-NL" dirty="0"/>
              <a:t>(handboek </a:t>
            </a:r>
            <a:r>
              <a:rPr lang="nl-NL" dirty="0" err="1"/>
              <a:t>mediation</a:t>
            </a:r>
            <a:r>
              <a:rPr lang="nl-NL" dirty="0"/>
              <a:t> 2009)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581128"/>
            <a:ext cx="2294173" cy="200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463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3752" y="937423"/>
            <a:ext cx="8229600" cy="1143000"/>
          </a:xfrm>
        </p:spPr>
        <p:txBody>
          <a:bodyPr/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Succesfactoren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Mediation</a:t>
            </a:r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0648" y="2080423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Zelfbeschikking</a:t>
            </a:r>
            <a:r>
              <a:rPr lang="nl-NL" dirty="0"/>
              <a:t>: partijen nemen zelf het besluit, hebben invloed op uitkomst</a:t>
            </a:r>
          </a:p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Vrijwilligheid</a:t>
            </a:r>
            <a:r>
              <a:rPr lang="nl-NL" dirty="0"/>
              <a:t>: partijen mogen elk moment uitstappen</a:t>
            </a:r>
          </a:p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Vertrouwelijkheid</a:t>
            </a:r>
            <a:r>
              <a:rPr lang="nl-NL" dirty="0"/>
              <a:t>: partijen moeten zich vrij voelen</a:t>
            </a:r>
          </a:p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Neutraliteit van mediator</a:t>
            </a:r>
            <a:r>
              <a:rPr lang="nl-NL" dirty="0"/>
              <a:t>: alleen procesbegeleider en neemt geen besluiten</a:t>
            </a:r>
          </a:p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Onpartijdigheid van mediator</a:t>
            </a:r>
            <a:r>
              <a:rPr lang="nl-NL" dirty="0"/>
              <a:t>: geen oordeel of belang in  een uitkomst</a:t>
            </a:r>
          </a:p>
          <a:p>
            <a:r>
              <a:rPr lang="nl-NL" dirty="0"/>
              <a:t>Proces op basis van </a:t>
            </a:r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Harvard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 Onderhandelen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55111"/>
            <a:ext cx="190500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11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79874"/>
            <a:ext cx="6984776" cy="4778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itel 1"/>
          <p:cNvSpPr>
            <a:spLocks noGrp="1"/>
          </p:cNvSpPr>
          <p:nvPr>
            <p:ph type="title"/>
          </p:nvPr>
        </p:nvSpPr>
        <p:spPr>
          <a:xfrm>
            <a:off x="457200" y="936874"/>
            <a:ext cx="8229600" cy="1143000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Standpunten </a:t>
            </a:r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vs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 Belangen</a:t>
            </a:r>
          </a:p>
        </p:txBody>
      </p:sp>
    </p:spTree>
    <p:extLst>
      <p:ext uri="{BB962C8B-B14F-4D97-AF65-F5344CB8AC3E}">
        <p14:creationId xmlns:p14="http://schemas.microsoft.com/office/powerpoint/2010/main" val="4111629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15F353F9-5DC0-4B31-AC9C-A03C70062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832" y="1094518"/>
            <a:ext cx="7995320" cy="571094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062242"/>
            <a:ext cx="8229600" cy="1143000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Casus Fietsstraat</a:t>
            </a:r>
            <a:r>
              <a:rPr lang="nl-NL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2248" y="2389777"/>
            <a:ext cx="8338224" cy="4468223"/>
          </a:xfrm>
        </p:spPr>
        <p:txBody>
          <a:bodyPr>
            <a:normAutofit fontScale="92500" lnSpcReduction="10000"/>
          </a:bodyPr>
          <a:lstStyle/>
          <a:p>
            <a:r>
              <a:rPr lang="nl-NL" dirty="0">
                <a:solidFill>
                  <a:schemeClr val="bg1"/>
                </a:solidFill>
              </a:rPr>
              <a:t>Asfaltmengsel SMA NL 5 Rood voorgeschreven</a:t>
            </a:r>
          </a:p>
          <a:p>
            <a:r>
              <a:rPr lang="nl-NL" dirty="0">
                <a:solidFill>
                  <a:schemeClr val="bg1"/>
                </a:solidFill>
              </a:rPr>
              <a:t>Bij oplevering “vlekkenvorming” en afwijkingen in toplaag en tussenlaag diktes</a:t>
            </a:r>
          </a:p>
          <a:p>
            <a:r>
              <a:rPr lang="nl-NL" dirty="0">
                <a:solidFill>
                  <a:schemeClr val="bg1"/>
                </a:solidFill>
              </a:rPr>
              <a:t>Veel spanning tussen ON en directievoerder</a:t>
            </a:r>
          </a:p>
          <a:p>
            <a:r>
              <a:rPr lang="nl-NL" b="1" dirty="0">
                <a:solidFill>
                  <a:schemeClr val="bg1"/>
                </a:solidFill>
              </a:rPr>
              <a:t>Belangen:</a:t>
            </a:r>
          </a:p>
          <a:p>
            <a:r>
              <a:rPr lang="nl-NL" dirty="0">
                <a:solidFill>
                  <a:schemeClr val="bg1"/>
                </a:solidFill>
              </a:rPr>
              <a:t>(OG) Veiligheid gebruikers in winter (</a:t>
            </a:r>
            <a:r>
              <a:rPr lang="nl-NL" i="1" dirty="0">
                <a:solidFill>
                  <a:schemeClr val="bg1"/>
                </a:solidFill>
              </a:rPr>
              <a:t>Gemeente moet vaker strooien)</a:t>
            </a:r>
          </a:p>
          <a:p>
            <a:r>
              <a:rPr lang="nl-NL" dirty="0">
                <a:solidFill>
                  <a:schemeClr val="bg1"/>
                </a:solidFill>
              </a:rPr>
              <a:t>(ON) Vakmanschap, imago en behoud goede relatie met OG.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831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062242"/>
            <a:ext cx="8229600" cy="1143000"/>
          </a:xfrm>
        </p:spPr>
        <p:txBody>
          <a:bodyPr/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Casus Fietsstraat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4256" y="2389777"/>
            <a:ext cx="8229600" cy="4525963"/>
          </a:xfrm>
        </p:spPr>
        <p:txBody>
          <a:bodyPr/>
          <a:lstStyle/>
          <a:p>
            <a:r>
              <a:rPr lang="nl-NL" dirty="0"/>
              <a:t>Asfaltmengsel SMA NL 8 Rood overeengekomen (</a:t>
            </a:r>
            <a:r>
              <a:rPr lang="nl-NL" i="1" dirty="0"/>
              <a:t>advies KOAC-NPC</a:t>
            </a:r>
            <a:r>
              <a:rPr lang="nl-NL" dirty="0"/>
              <a:t>)</a:t>
            </a:r>
          </a:p>
          <a:p>
            <a:r>
              <a:rPr lang="nl-NL" dirty="0"/>
              <a:t>Kosten herstel toplaag 50%/50% gedeeld.</a:t>
            </a:r>
          </a:p>
          <a:p>
            <a:r>
              <a:rPr lang="nl-NL" dirty="0"/>
              <a:t>Na inventarisatie herstel tussenlaag kosten 100% voor ON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C3DE0B9-7EBC-4E88-BBB2-6A3C66BD1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865" y="4652758"/>
            <a:ext cx="3002682" cy="2179162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1BF24587-4C4E-4508-96E6-11F8E93B1C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5301208"/>
            <a:ext cx="1673842" cy="250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12225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546</Words>
  <Application>Microsoft Office PowerPoint</Application>
  <PresentationFormat>Diavoorstelling (4:3)</PresentationFormat>
  <Paragraphs>124</Paragraphs>
  <Slides>12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Kantoorthema</vt:lpstr>
      <vt:lpstr>“bouwgeschillen oplossen”</vt:lpstr>
      <vt:lpstr>Ervaringen met Geschillen?</vt:lpstr>
      <vt:lpstr>Consequenties van geschil</vt:lpstr>
      <vt:lpstr>Kan het anders?</vt:lpstr>
      <vt:lpstr>Wat is Mediation?</vt:lpstr>
      <vt:lpstr>Succesfactoren Mediation</vt:lpstr>
      <vt:lpstr>Standpunten vs Belangen</vt:lpstr>
      <vt:lpstr>Casus Fietsstraat </vt:lpstr>
      <vt:lpstr>Casus Fietsstraat </vt:lpstr>
      <vt:lpstr>Casus Onderhoudscontract </vt:lpstr>
      <vt:lpstr>Casus Gasaansluiting nieuwe woonwijk </vt:lpstr>
      <vt:lpstr> “Zonder wrijving  geen glans”       dank! www.bouwmediators.nl  </vt:lpstr>
    </vt:vector>
  </TitlesOfParts>
  <Company>Ballast Nedam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Inzet van mediation filosofie  maakt teamwerk</dc:title>
  <dc:creator>m.raming</dc:creator>
  <cp:lastModifiedBy>Mark Raming</cp:lastModifiedBy>
  <cp:revision>24</cp:revision>
  <dcterms:created xsi:type="dcterms:W3CDTF">2013-07-04T19:24:14Z</dcterms:created>
  <dcterms:modified xsi:type="dcterms:W3CDTF">2018-04-20T13:32:12Z</dcterms:modified>
</cp:coreProperties>
</file>